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86" r:id="rId2"/>
    <p:sldId id="325" r:id="rId3"/>
    <p:sldId id="315" r:id="rId4"/>
    <p:sldId id="356" r:id="rId5"/>
    <p:sldId id="358" r:id="rId6"/>
    <p:sldId id="359" r:id="rId7"/>
    <p:sldId id="357" r:id="rId8"/>
    <p:sldId id="343" r:id="rId9"/>
    <p:sldId id="344" r:id="rId10"/>
    <p:sldId id="360" r:id="rId11"/>
    <p:sldId id="334" r:id="rId12"/>
  </p:sldIdLst>
  <p:sldSz cx="9144000" cy="6858000" type="screen4x3"/>
  <p:notesSz cx="6797675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Ирена Първанова" initials="ИП" lastIdx="8" clrIdx="0"/>
  <p:cmAuthor id="1" name="Калоян Митев" initials="КМ" lastIdx="2" clrIdx="1">
    <p:extLst/>
  </p:cmAuthor>
  <p:cmAuthor id="2" name="Надя Зарева" initials="НЗ" lastIdx="9" clrIdx="2">
    <p:extLst>
      <p:ext uri="{19B8F6BF-5375-455C-9EA6-DF929625EA0E}">
        <p15:presenceInfo xmlns:p15="http://schemas.microsoft.com/office/powerpoint/2012/main" userId="S-1-5-21-1360137341-2044736087-2044928816-78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1628" autoAdjust="0"/>
  </p:normalViewPr>
  <p:slideViewPr>
    <p:cSldViewPr>
      <p:cViewPr varScale="1">
        <p:scale>
          <a:sx n="105" d="100"/>
          <a:sy n="105" d="100"/>
        </p:scale>
        <p:origin x="180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8017B-707D-4147-9107-9D111AD8C520}" type="datetimeFigureOut">
              <a:rPr lang="bg-BG" smtClean="0"/>
              <a:t>26.6.2019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9A90B4-02E0-4010-BF9D-DC6A08E3D8E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321879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47318-358C-4C32-9240-F2AB6ABF2208}" type="datetimeFigureOut">
              <a:rPr lang="bg-BG" smtClean="0"/>
              <a:t>26.6.2019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B02A4-ED25-45C5-BB45-17E5D6C57E9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26390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altLang="bg-BG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9C8D7A-AA20-436E-A2A5-96A5EB9C4942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418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535983-D1FC-4A65-907A-A71D1A1D6201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0580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0BE28D-AFF6-45D4-A6CA-E4EA88BC5842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0440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535983-D1FC-4A65-907A-A71D1A1D6201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27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endParaRPr lang="bg-BG" altLang="bg-BG" dirty="0" smtClean="0">
              <a:latin typeface="Helen Bg Light" panose="02000003080000020004" pitchFamily="50" charset="-52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535983-D1FC-4A65-907A-A71D1A1D6201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224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535983-D1FC-4A65-907A-A71D1A1D6201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6553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535983-D1FC-4A65-907A-A71D1A1D6201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6917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535983-D1FC-4A65-907A-A71D1A1D6201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057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535983-D1FC-4A65-907A-A71D1A1D6201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2793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535983-D1FC-4A65-907A-A71D1A1D6201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3809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altLang="bg-BG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1042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535983-D1FC-4A65-907A-A71D1A1D6201}" type="slidenum">
              <a:rPr kumimoji="0" lang="bg-BG" alt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1042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bg-BG" altLang="bg-BG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1816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45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9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5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1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7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D734F-9D8D-44FC-B9FB-7DDEBBFDDA37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43C3C-05CC-4A3D-AA2E-C02146C5C499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896940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60E8F-EF24-4287-8082-C2C7DC1AD64A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1A839-ED44-4DA9-B920-BFDEA3459432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321230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3AD69-B5BD-4871-AB6C-256DA36C4CD7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BBB07-CCDB-46F4-AB45-783CEA9C2346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011874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466D7-20E0-46C2-8F4E-F457C8CC98B0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AC884-70FF-4E3E-9978-C3AD71D9AB0F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6755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3933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967">
                <a:solidFill>
                  <a:schemeClr val="tx1">
                    <a:tint val="75000"/>
                  </a:schemeClr>
                </a:solidFill>
              </a:defRPr>
            </a:lvl1pPr>
            <a:lvl2pPr marL="445959" indent="0">
              <a:buNone/>
              <a:defRPr sz="1796">
                <a:solidFill>
                  <a:schemeClr val="tx1">
                    <a:tint val="75000"/>
                  </a:schemeClr>
                </a:solidFill>
              </a:defRPr>
            </a:lvl2pPr>
            <a:lvl3pPr marL="891917" indent="0">
              <a:buNone/>
              <a:defRPr sz="1539">
                <a:solidFill>
                  <a:schemeClr val="tx1">
                    <a:tint val="75000"/>
                  </a:schemeClr>
                </a:solidFill>
              </a:defRPr>
            </a:lvl3pPr>
            <a:lvl4pPr marL="1337876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4pPr>
            <a:lvl5pPr marL="1783834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5pPr>
            <a:lvl6pPr marL="2229793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6pPr>
            <a:lvl7pPr marL="2675752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7pPr>
            <a:lvl8pPr marL="3121710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8pPr>
            <a:lvl9pPr marL="356766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AC2EC-D17A-4CD1-807B-44829A1CD8FC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FD386-32B0-46B0-8E58-1481F7E8BF31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148308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22901" y="1763713"/>
            <a:ext cx="4735513" cy="4991100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72985-B31A-4ED9-B87B-7F889FEB67C2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98F73-7267-44BF-BA79-D7311B0C9573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070642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959" indent="0">
              <a:buNone/>
              <a:defRPr sz="1967" b="1"/>
            </a:lvl2pPr>
            <a:lvl3pPr marL="891917" indent="0">
              <a:buNone/>
              <a:defRPr sz="1796" b="1"/>
            </a:lvl3pPr>
            <a:lvl4pPr marL="1337876" indent="0">
              <a:buNone/>
              <a:defRPr sz="1539" b="1"/>
            </a:lvl4pPr>
            <a:lvl5pPr marL="1783834" indent="0">
              <a:buNone/>
              <a:defRPr sz="1539" b="1"/>
            </a:lvl5pPr>
            <a:lvl6pPr marL="2229793" indent="0">
              <a:buNone/>
              <a:defRPr sz="1539" b="1"/>
            </a:lvl6pPr>
            <a:lvl7pPr marL="2675752" indent="0">
              <a:buNone/>
              <a:defRPr sz="1539" b="1"/>
            </a:lvl7pPr>
            <a:lvl8pPr marL="3121710" indent="0">
              <a:buNone/>
              <a:defRPr sz="1539" b="1"/>
            </a:lvl8pPr>
            <a:lvl9pPr marL="3567669" indent="0">
              <a:buNone/>
              <a:defRPr sz="1539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959" indent="0">
              <a:buNone/>
              <a:defRPr sz="1967" b="1"/>
            </a:lvl2pPr>
            <a:lvl3pPr marL="891917" indent="0">
              <a:buNone/>
              <a:defRPr sz="1796" b="1"/>
            </a:lvl3pPr>
            <a:lvl4pPr marL="1337876" indent="0">
              <a:buNone/>
              <a:defRPr sz="1539" b="1"/>
            </a:lvl4pPr>
            <a:lvl5pPr marL="1783834" indent="0">
              <a:buNone/>
              <a:defRPr sz="1539" b="1"/>
            </a:lvl5pPr>
            <a:lvl6pPr marL="2229793" indent="0">
              <a:buNone/>
              <a:defRPr sz="1539" b="1"/>
            </a:lvl6pPr>
            <a:lvl7pPr marL="2675752" indent="0">
              <a:buNone/>
              <a:defRPr sz="1539" b="1"/>
            </a:lvl7pPr>
            <a:lvl8pPr marL="3121710" indent="0">
              <a:buNone/>
              <a:defRPr sz="1539" b="1"/>
            </a:lvl8pPr>
            <a:lvl9pPr marL="3567669" indent="0">
              <a:buNone/>
              <a:defRPr sz="1539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4DB4E-DEE1-418E-9213-FAFF0BABC199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0ABF-821D-4C28-90E7-D170FCE51B3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319571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02B8F-F91F-4153-9DCB-22082C2928AD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1DB77-EA5A-4DEF-8C74-0E7E8649DE83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98654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BFDA-CF4C-4613-A42B-7B2223D7F0C6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10488-46FA-4A57-BDCA-EF613BA7F182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671212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164"/>
            </a:lvl1pPr>
            <a:lvl2pPr>
              <a:defRPr sz="2736"/>
            </a:lvl2pPr>
            <a:lvl3pPr>
              <a:defRPr sz="2309"/>
            </a:lvl3pPr>
            <a:lvl4pPr>
              <a:defRPr sz="1967"/>
            </a:lvl4pPr>
            <a:lvl5pPr>
              <a:defRPr sz="1967"/>
            </a:lvl5pPr>
            <a:lvl6pPr>
              <a:defRPr sz="1967"/>
            </a:lvl6pPr>
            <a:lvl7pPr>
              <a:defRPr sz="1967"/>
            </a:lvl7pPr>
            <a:lvl8pPr>
              <a:defRPr sz="1967"/>
            </a:lvl8pPr>
            <a:lvl9pPr>
              <a:defRPr sz="19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368"/>
            </a:lvl1pPr>
            <a:lvl2pPr marL="445959" indent="0">
              <a:buNone/>
              <a:defRPr sz="1197"/>
            </a:lvl2pPr>
            <a:lvl3pPr marL="891917" indent="0">
              <a:buNone/>
              <a:defRPr sz="941"/>
            </a:lvl3pPr>
            <a:lvl4pPr marL="1337876" indent="0">
              <a:buNone/>
              <a:defRPr sz="855"/>
            </a:lvl4pPr>
            <a:lvl5pPr marL="1783834" indent="0">
              <a:buNone/>
              <a:defRPr sz="855"/>
            </a:lvl5pPr>
            <a:lvl6pPr marL="2229793" indent="0">
              <a:buNone/>
              <a:defRPr sz="855"/>
            </a:lvl6pPr>
            <a:lvl7pPr marL="2675752" indent="0">
              <a:buNone/>
              <a:defRPr sz="855"/>
            </a:lvl7pPr>
            <a:lvl8pPr marL="3121710" indent="0">
              <a:buNone/>
              <a:defRPr sz="855"/>
            </a:lvl8pPr>
            <a:lvl9pPr marL="3567669" indent="0">
              <a:buNone/>
              <a:defRPr sz="85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CFCC4-F3A3-4376-9B3F-ACAD399903AC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F00C8-176A-4D21-8C41-6DF443E52FB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826273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164"/>
            </a:lvl1pPr>
            <a:lvl2pPr marL="445959" indent="0">
              <a:buNone/>
              <a:defRPr sz="2736"/>
            </a:lvl2pPr>
            <a:lvl3pPr marL="891917" indent="0">
              <a:buNone/>
              <a:defRPr sz="2309"/>
            </a:lvl3pPr>
            <a:lvl4pPr marL="1337876" indent="0">
              <a:buNone/>
              <a:defRPr sz="1967"/>
            </a:lvl4pPr>
            <a:lvl5pPr marL="1783834" indent="0">
              <a:buNone/>
              <a:defRPr sz="1967"/>
            </a:lvl5pPr>
            <a:lvl6pPr marL="2229793" indent="0">
              <a:buNone/>
              <a:defRPr sz="1967"/>
            </a:lvl6pPr>
            <a:lvl7pPr marL="2675752" indent="0">
              <a:buNone/>
              <a:defRPr sz="1967"/>
            </a:lvl7pPr>
            <a:lvl8pPr marL="3121710" indent="0">
              <a:buNone/>
              <a:defRPr sz="1967"/>
            </a:lvl8pPr>
            <a:lvl9pPr marL="3567669" indent="0">
              <a:buNone/>
              <a:defRPr sz="1967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368"/>
            </a:lvl1pPr>
            <a:lvl2pPr marL="445959" indent="0">
              <a:buNone/>
              <a:defRPr sz="1197"/>
            </a:lvl2pPr>
            <a:lvl3pPr marL="891917" indent="0">
              <a:buNone/>
              <a:defRPr sz="941"/>
            </a:lvl3pPr>
            <a:lvl4pPr marL="1337876" indent="0">
              <a:buNone/>
              <a:defRPr sz="855"/>
            </a:lvl4pPr>
            <a:lvl5pPr marL="1783834" indent="0">
              <a:buNone/>
              <a:defRPr sz="855"/>
            </a:lvl5pPr>
            <a:lvl6pPr marL="2229793" indent="0">
              <a:buNone/>
              <a:defRPr sz="855"/>
            </a:lvl6pPr>
            <a:lvl7pPr marL="2675752" indent="0">
              <a:buNone/>
              <a:defRPr sz="855"/>
            </a:lvl7pPr>
            <a:lvl8pPr marL="3121710" indent="0">
              <a:buNone/>
              <a:defRPr sz="855"/>
            </a:lvl8pPr>
            <a:lvl9pPr marL="3567669" indent="0">
              <a:buNone/>
              <a:defRPr sz="85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08CFE-64DB-4601-A9BD-D534FEED1801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77429-965D-4D37-8CFD-79DCF3C1D6E7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444488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472" y="275012"/>
            <a:ext cx="8229057" cy="114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title style</a:t>
            </a:r>
            <a:endParaRPr lang="bg-BG" alt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472" y="1599673"/>
            <a:ext cx="8229057" cy="452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  <a:endParaRPr lang="bg-BG" alt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472" y="6356933"/>
            <a:ext cx="2133962" cy="364281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891917" eaLnBrk="1" fontAlgn="auto" hangingPunct="1">
              <a:spcBef>
                <a:spcPts val="0"/>
              </a:spcBef>
              <a:spcAft>
                <a:spcPts val="0"/>
              </a:spcAft>
              <a:defRPr sz="1197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BC6EB5-0150-461B-9E46-DCEDE2254B1C}" type="datetimeFigureOut">
              <a:rPr lang="bg-BG"/>
              <a:pPr>
                <a:defRPr/>
              </a:pPr>
              <a:t>26.6.2019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567" y="6356933"/>
            <a:ext cx="2896867" cy="364281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891917" eaLnBrk="1" fontAlgn="auto" hangingPunct="1">
              <a:spcBef>
                <a:spcPts val="0"/>
              </a:spcBef>
              <a:spcAft>
                <a:spcPts val="0"/>
              </a:spcAft>
              <a:defRPr sz="1197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67" y="6356933"/>
            <a:ext cx="2133962" cy="364281"/>
          </a:xfrm>
          <a:prstGeom prst="rect">
            <a:avLst/>
          </a:prstGeom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197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0AD4480-0E42-4EF5-8B56-328B99324E72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788574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891859" rtl="0" eaLnBrk="0" fontAlgn="base" hangingPunct="0">
        <a:spcBef>
          <a:spcPct val="0"/>
        </a:spcBef>
        <a:spcAft>
          <a:spcPct val="0"/>
        </a:spcAft>
        <a:defRPr sz="4276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891859" rtl="0" eaLnBrk="0" fontAlgn="base" hangingPunct="0">
        <a:spcBef>
          <a:spcPct val="0"/>
        </a:spcBef>
        <a:spcAft>
          <a:spcPct val="0"/>
        </a:spcAft>
        <a:defRPr sz="4276">
          <a:solidFill>
            <a:schemeClr val="tx1"/>
          </a:solidFill>
          <a:latin typeface="Calibri" pitchFamily="34" charset="0"/>
        </a:defRPr>
      </a:lvl2pPr>
      <a:lvl3pPr algn="ctr" defTabSz="891859" rtl="0" eaLnBrk="0" fontAlgn="base" hangingPunct="0">
        <a:spcBef>
          <a:spcPct val="0"/>
        </a:spcBef>
        <a:spcAft>
          <a:spcPct val="0"/>
        </a:spcAft>
        <a:defRPr sz="4276">
          <a:solidFill>
            <a:schemeClr val="tx1"/>
          </a:solidFill>
          <a:latin typeface="Calibri" pitchFamily="34" charset="0"/>
        </a:defRPr>
      </a:lvl3pPr>
      <a:lvl4pPr algn="ctr" defTabSz="891859" rtl="0" eaLnBrk="0" fontAlgn="base" hangingPunct="0">
        <a:spcBef>
          <a:spcPct val="0"/>
        </a:spcBef>
        <a:spcAft>
          <a:spcPct val="0"/>
        </a:spcAft>
        <a:defRPr sz="4276">
          <a:solidFill>
            <a:schemeClr val="tx1"/>
          </a:solidFill>
          <a:latin typeface="Calibri" pitchFamily="34" charset="0"/>
        </a:defRPr>
      </a:lvl4pPr>
      <a:lvl5pPr algn="ctr" defTabSz="891859" rtl="0" eaLnBrk="0" fontAlgn="base" hangingPunct="0">
        <a:spcBef>
          <a:spcPct val="0"/>
        </a:spcBef>
        <a:spcAft>
          <a:spcPct val="0"/>
        </a:spcAft>
        <a:defRPr sz="4276">
          <a:solidFill>
            <a:schemeClr val="tx1"/>
          </a:solidFill>
          <a:latin typeface="Calibri" pitchFamily="34" charset="0"/>
        </a:defRPr>
      </a:lvl5pPr>
      <a:lvl6pPr marL="390952" algn="ctr" defTabSz="891859" rtl="0" fontAlgn="base">
        <a:spcBef>
          <a:spcPct val="0"/>
        </a:spcBef>
        <a:spcAft>
          <a:spcPct val="0"/>
        </a:spcAft>
        <a:defRPr sz="4276">
          <a:solidFill>
            <a:schemeClr val="tx1"/>
          </a:solidFill>
          <a:latin typeface="Calibri" pitchFamily="34" charset="0"/>
        </a:defRPr>
      </a:lvl6pPr>
      <a:lvl7pPr marL="781903" algn="ctr" defTabSz="891859" rtl="0" fontAlgn="base">
        <a:spcBef>
          <a:spcPct val="0"/>
        </a:spcBef>
        <a:spcAft>
          <a:spcPct val="0"/>
        </a:spcAft>
        <a:defRPr sz="4276">
          <a:solidFill>
            <a:schemeClr val="tx1"/>
          </a:solidFill>
          <a:latin typeface="Calibri" pitchFamily="34" charset="0"/>
        </a:defRPr>
      </a:lvl7pPr>
      <a:lvl8pPr marL="1172855" algn="ctr" defTabSz="891859" rtl="0" fontAlgn="base">
        <a:spcBef>
          <a:spcPct val="0"/>
        </a:spcBef>
        <a:spcAft>
          <a:spcPct val="0"/>
        </a:spcAft>
        <a:defRPr sz="4276">
          <a:solidFill>
            <a:schemeClr val="tx1"/>
          </a:solidFill>
          <a:latin typeface="Calibri" pitchFamily="34" charset="0"/>
        </a:defRPr>
      </a:lvl8pPr>
      <a:lvl9pPr marL="1563807" algn="ctr" defTabSz="891859" rtl="0" fontAlgn="base">
        <a:spcBef>
          <a:spcPct val="0"/>
        </a:spcBef>
        <a:spcAft>
          <a:spcPct val="0"/>
        </a:spcAft>
        <a:defRPr sz="4276">
          <a:solidFill>
            <a:schemeClr val="tx1"/>
          </a:solidFill>
          <a:latin typeface="Calibri" pitchFamily="34" charset="0"/>
        </a:defRPr>
      </a:lvl9pPr>
    </p:titleStyle>
    <p:bodyStyle>
      <a:lvl1pPr marL="333938" indent="-333938" algn="l" defTabSz="891859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64" kern="1200">
          <a:solidFill>
            <a:schemeClr val="tx1"/>
          </a:solidFill>
          <a:latin typeface="+mn-lt"/>
          <a:ea typeface="+mn-ea"/>
          <a:cs typeface="+mn-cs"/>
        </a:defRPr>
      </a:lvl1pPr>
      <a:lvl2pPr marL="723533" indent="-278282" algn="l" defTabSz="891859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36" kern="1200">
          <a:solidFill>
            <a:schemeClr val="tx1"/>
          </a:solidFill>
          <a:latin typeface="+mn-lt"/>
          <a:ea typeface="+mn-ea"/>
          <a:cs typeface="+mn-cs"/>
        </a:defRPr>
      </a:lvl2pPr>
      <a:lvl3pPr marL="1114484" indent="-222625" algn="l" defTabSz="891859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9" kern="1200">
          <a:solidFill>
            <a:schemeClr val="tx1"/>
          </a:solidFill>
          <a:latin typeface="+mn-lt"/>
          <a:ea typeface="+mn-ea"/>
          <a:cs typeface="+mn-cs"/>
        </a:defRPr>
      </a:lvl3pPr>
      <a:lvl4pPr marL="1559735" indent="-222625" algn="l" defTabSz="891859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67" kern="1200">
          <a:solidFill>
            <a:schemeClr val="tx1"/>
          </a:solidFill>
          <a:latin typeface="+mn-lt"/>
          <a:ea typeface="+mn-ea"/>
          <a:cs typeface="+mn-cs"/>
        </a:defRPr>
      </a:lvl4pPr>
      <a:lvl5pPr marL="2006343" indent="-222625" algn="l" defTabSz="891859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67" kern="1200">
          <a:solidFill>
            <a:schemeClr val="tx1"/>
          </a:solidFill>
          <a:latin typeface="+mn-lt"/>
          <a:ea typeface="+mn-ea"/>
          <a:cs typeface="+mn-cs"/>
        </a:defRPr>
      </a:lvl5pPr>
      <a:lvl6pPr marL="2452772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6pPr>
      <a:lvl7pPr marL="2898731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7pPr>
      <a:lvl8pPr marL="3344689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8pPr>
      <a:lvl9pPr marL="3790648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1pPr>
      <a:lvl2pPr marL="445959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891917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3pPr>
      <a:lvl4pPr marL="1337876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4pPr>
      <a:lvl5pPr marL="1783834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5pPr>
      <a:lvl6pPr marL="2229793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6pPr>
      <a:lvl7pPr marL="2675752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7pPr>
      <a:lvl8pPr marL="3121710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8pPr>
      <a:lvl9pPr marL="3567669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r.velichkova@government.b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.egov.b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pitay.government.bg/PDoiExt/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tay.government.bg/PDoi" TargetMode="External"/><Relationship Id="rId5" Type="http://schemas.openxmlformats.org/officeDocument/2006/relationships/image" Target="../media/image8.png"/><Relationship Id="rId4" Type="http://schemas.openxmlformats.org/officeDocument/2006/relationships/hyperlink" Target="https://pitay.government.bg/PDoiExt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8"/>
          <p:cNvGrpSpPr>
            <a:grpSpLocks/>
          </p:cNvGrpSpPr>
          <p:nvPr/>
        </p:nvGrpSpPr>
        <p:grpSpPr bwMode="auto">
          <a:xfrm>
            <a:off x="36512" y="2263040"/>
            <a:ext cx="9144000" cy="2894152"/>
            <a:chOff x="42699" y="2800435"/>
            <a:chExt cx="10693400" cy="3384376"/>
          </a:xfrm>
        </p:grpSpPr>
        <p:pic>
          <p:nvPicPr>
            <p:cNvPr id="4104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4" t="4288" r="1910" b="65269"/>
            <a:stretch>
              <a:fillRect/>
            </a:stretch>
          </p:blipFill>
          <p:spPr bwMode="auto">
            <a:xfrm>
              <a:off x="42699" y="2800435"/>
              <a:ext cx="10693400" cy="3384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004851" y="4113230"/>
              <a:ext cx="216033" cy="4311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9185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bg-BG" sz="1796" dirty="0">
                <a:solidFill>
                  <a:prstClr val="black">
                    <a:lumMod val="50000"/>
                    <a:lumOff val="50000"/>
                  </a:prstClr>
                </a:solidFill>
                <a:latin typeface="Helen Bg Light" panose="02000003080000020004" pitchFamily="50" charset="-5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003264" y="4394203"/>
              <a:ext cx="216033" cy="5388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9185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bg-BG" sz="2394" dirty="0">
                <a:solidFill>
                  <a:prstClr val="black">
                    <a:lumMod val="50000"/>
                    <a:lumOff val="50000"/>
                  </a:prstClr>
                </a:solidFill>
                <a:latin typeface="Helen Bg" panose="020B0800050000020004" pitchFamily="34" charset="-52"/>
              </a:endParaRPr>
            </a:p>
          </p:txBody>
        </p:sp>
      </p:grpSp>
      <p:pic>
        <p:nvPicPr>
          <p:cNvPr id="4099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016978"/>
            <a:ext cx="1277738" cy="44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732" y="5939047"/>
            <a:ext cx="1581343" cy="60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ound Same Side Corner Rectangle 26"/>
          <p:cNvSpPr/>
          <p:nvPr/>
        </p:nvSpPr>
        <p:spPr>
          <a:xfrm>
            <a:off x="1050643" y="6491751"/>
            <a:ext cx="5606947" cy="339371"/>
          </a:xfrm>
          <a:prstGeom prst="round2SameRect">
            <a:avLst/>
          </a:prstGeom>
          <a:solidFill>
            <a:srgbClr val="A3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796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ound Same Side Corner Rectangle 9"/>
          <p:cNvSpPr/>
          <p:nvPr/>
        </p:nvSpPr>
        <p:spPr>
          <a:xfrm rot="10800000">
            <a:off x="1043608" y="0"/>
            <a:ext cx="5613982" cy="2077702"/>
          </a:xfrm>
          <a:prstGeom prst="round2SameRect">
            <a:avLst/>
          </a:prstGeom>
          <a:solidFill>
            <a:srgbClr val="A3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bg-BG" dirty="0"/>
          </a:p>
        </p:txBody>
      </p:sp>
      <p:sp>
        <p:nvSpPr>
          <p:cNvPr id="2" name="TextBox 1"/>
          <p:cNvSpPr txBox="1"/>
          <p:nvPr/>
        </p:nvSpPr>
        <p:spPr>
          <a:xfrm>
            <a:off x="647448" y="2865326"/>
            <a:ext cx="5112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bg-BG" sz="2200" b="1" dirty="0" smtClean="0">
              <a:solidFill>
                <a:schemeClr val="accent6">
                  <a:lumMod val="75000"/>
                </a:schemeClr>
              </a:solidFill>
              <a:latin typeface="Helen Bg Light" panose="02000003080000020004" pitchFamily="50" charset="-52"/>
            </a:endParaRPr>
          </a:p>
          <a:p>
            <a:pPr algn="ctr"/>
            <a:r>
              <a:rPr lang="bg-BG" sz="2200" b="1" dirty="0" smtClean="0">
                <a:solidFill>
                  <a:schemeClr val="accent6">
                    <a:lumMod val="75000"/>
                  </a:schemeClr>
                </a:solidFill>
                <a:latin typeface="Helen Bg Light" panose="02000003080000020004" pitchFamily="50" charset="-52"/>
              </a:rPr>
              <a:t>ПЛАТФОРМА </a:t>
            </a:r>
            <a:r>
              <a:rPr lang="bg-BG" sz="2200" b="1" dirty="0">
                <a:solidFill>
                  <a:schemeClr val="accent6">
                    <a:lumMod val="75000"/>
                  </a:schemeClr>
                </a:solidFill>
                <a:latin typeface="Helen Bg Light" panose="02000003080000020004" pitchFamily="50" charset="-52"/>
              </a:rPr>
              <a:t>ЗА ДОСТЪП ДО ОБЩЕСТВЕНА ИНФОРМАЦИЯ </a:t>
            </a:r>
          </a:p>
          <a:p>
            <a:pPr algn="ctr"/>
            <a:endParaRPr lang="bg-BG" sz="2200" b="1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ctr"/>
            <a:endParaRPr lang="bg-BG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12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8617" y="0"/>
            <a:ext cx="9143999" cy="845460"/>
          </a:xfrm>
          <a:prstGeom prst="roundRect">
            <a:avLst/>
          </a:prstGeom>
          <a:solidFill>
            <a:srgbClr val="93A90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b="1" dirty="0" smtClean="0">
                <a:solidFill>
                  <a:prstClr val="white"/>
                </a:solidFill>
                <a:latin typeface="Calibri"/>
              </a:rPr>
              <a:t>ПЛАТФОРМА ЗА ДОСТЪП ДО ОБЩЕСТВЕНА ИНФОРМАЦИЯ</a:t>
            </a:r>
            <a:endParaRPr lang="bg-BG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323528" y="1484784"/>
            <a:ext cx="8424936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ctr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КАКВО СЕ СЛУЧИ ДО МОМЕНТА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:</a:t>
            </a:r>
            <a:endParaRPr lang="en-US" b="1" dirty="0" smtClean="0">
              <a:solidFill>
                <a:schemeClr val="accent3">
                  <a:lumMod val="50000"/>
                </a:schemeClr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en-US" b="1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285750" indent="-285750" algn="just" defTabSz="891859" fontAlgn="base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5 </a:t>
            </a:r>
            <a:r>
              <a:rPr lang="bg-BG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обучения за модератори на профили за 160 участници от централна администрация;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b="1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285750" indent="-285750" algn="just" defTabSz="891859" fontAlgn="base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bg-BG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5 регионални срещи с представители на областни и общински администрации;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b="1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285750" indent="-285750" algn="just" defTabSz="891859" fontAlgn="base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bg-BG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105 заявления, подадени на Платформата за последните 6 месеца.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b="1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b="1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ctr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bg-BG" b="1" dirty="0" smtClean="0">
                <a:solidFill>
                  <a:srgbClr val="FF0000"/>
                </a:solidFill>
                <a:latin typeface="Helen Bg Light" panose="02000003080000020004" pitchFamily="50" charset="-52"/>
              </a:rPr>
              <a:t>Очакванията са Платформата да функционира в пълния си капацитет от средата на юли 2019 г. !</a:t>
            </a:r>
            <a:endParaRPr lang="bg-BG" b="1" dirty="0">
              <a:solidFill>
                <a:srgbClr val="FF0000"/>
              </a:solidFill>
              <a:latin typeface="Helen Bg Light" panose="02000003080000020004" pitchFamily="50" charset="-52"/>
            </a:endParaRPr>
          </a:p>
          <a:p>
            <a:pPr lvl="1" algn="ctr" defTabSz="891859" fontAlgn="base"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41369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1141643" y="1154539"/>
            <a:ext cx="6986960" cy="36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89185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bg-BG" sz="17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+mn-cs"/>
              </a:rPr>
              <a:t> 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-684584" y="1101589"/>
            <a:ext cx="8640961" cy="195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bg-BG"/>
            </a:defPPr>
            <a:lvl1pPr marL="293214" indent="-293214" defTabSz="891859" fontAlgn="base">
              <a:spcBef>
                <a:spcPts val="1026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>
                <a:solidFill>
                  <a:srgbClr val="595959"/>
                </a:solidFill>
                <a:latin typeface="Helen Bg Light" panose="02000003080000020004" pitchFamily="50" charset="-52"/>
              </a:defRPr>
            </a:lvl1pPr>
            <a:lvl2pPr>
              <a:defRPr sz="2100">
                <a:latin typeface="Calibri" panose="020F0502020204030204" pitchFamily="34" charset="0"/>
              </a:defRPr>
            </a:lvl2pPr>
            <a:lvl3pPr>
              <a:defRPr sz="2100">
                <a:latin typeface="Calibri" panose="020F0502020204030204" pitchFamily="34" charset="0"/>
              </a:defRPr>
            </a:lvl3pPr>
            <a:lvl4pPr>
              <a:defRPr sz="2100">
                <a:latin typeface="Calibri" panose="020F0502020204030204" pitchFamily="34" charset="0"/>
              </a:defRPr>
            </a:lvl4pPr>
            <a:lvl5pPr>
              <a:defRPr sz="2100">
                <a:latin typeface="Calibri" panose="020F050202020403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latin typeface="Calibri" panose="020F050202020403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latin typeface="Calibri" panose="020F050202020403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latin typeface="Calibri" panose="020F050202020403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latin typeface="Calibri" panose="020F0502020204030204" pitchFamily="34" charset="0"/>
              </a:defRPr>
            </a:lvl9pPr>
          </a:lstStyle>
          <a:p>
            <a:pPr lvl="0"/>
            <a:endParaRPr lang="bg-BG" dirty="0" smtClean="0"/>
          </a:p>
          <a:p>
            <a:pPr lvl="0"/>
            <a:endParaRPr lang="bg-BG" dirty="0"/>
          </a:p>
          <a:p>
            <a:pPr lvl="0" algn="just">
              <a:spcBef>
                <a:spcPts val="0"/>
              </a:spcBef>
            </a:pPr>
            <a:endParaRPr lang="bg-BG" dirty="0"/>
          </a:p>
          <a:p>
            <a:endParaRPr lang="bg-BG" dirty="0"/>
          </a:p>
          <a:p>
            <a:pPr marL="0" lvl="0" indent="0" algn="ctr">
              <a:buNone/>
            </a:pPr>
            <a:r>
              <a:rPr lang="bg-BG" sz="2400" b="1" dirty="0" smtClean="0"/>
              <a:t>БЛАГОДАРЯ ЗА ВНИМАНИЕТО!</a:t>
            </a:r>
            <a:endParaRPr lang="bg-BG" sz="2400" b="1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-713999" y="3192692"/>
            <a:ext cx="8748828" cy="2621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marL="333938" indent="-333938" algn="l" defTabSz="891859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1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533" indent="-278282" algn="l" defTabSz="891859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7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14484" indent="-222625" algn="l" defTabSz="891859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3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9735" indent="-222625" algn="l" defTabSz="891859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6343" indent="-222625" algn="l" defTabSz="891859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52772" indent="-222979" algn="l" defTabSz="89191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8731" indent="-222979" algn="l" defTabSz="89191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44689" indent="-222979" algn="l" defTabSz="89191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90648" indent="-222979" algn="l" defTabSz="89191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bg-BG" sz="1800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Ралица Величкова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endParaRPr lang="bg-BG" sz="1800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bg-BG" sz="18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Дирекция „Модернизация на администрацията “</a:t>
            </a:r>
            <a:endParaRPr lang="en-US" sz="1800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bg-BG" sz="1800" dirty="0">
                <a:solidFill>
                  <a:srgbClr val="595959"/>
                </a:solidFill>
                <a:latin typeface="Helen Bg Light" panose="02000003080000020004" pitchFamily="50" charset="-52"/>
              </a:rPr>
              <a:t>А</a:t>
            </a:r>
            <a:r>
              <a:rPr lang="bg-BG" sz="18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дминистрация </a:t>
            </a:r>
            <a:r>
              <a:rPr lang="bg-BG" sz="1800" dirty="0">
                <a:solidFill>
                  <a:srgbClr val="595959"/>
                </a:solidFill>
                <a:latin typeface="Helen Bg Light" panose="02000003080000020004" pitchFamily="50" charset="-52"/>
              </a:rPr>
              <a:t>на</a:t>
            </a:r>
            <a:r>
              <a:rPr lang="en-US" sz="1800" dirty="0">
                <a:solidFill>
                  <a:srgbClr val="595959"/>
                </a:solidFill>
                <a:latin typeface="Helen Bg Light" panose="02000003080000020004" pitchFamily="50" charset="-52"/>
              </a:rPr>
              <a:t> </a:t>
            </a:r>
            <a:r>
              <a:rPr lang="bg-BG" sz="1800" dirty="0">
                <a:solidFill>
                  <a:srgbClr val="595959"/>
                </a:solidFill>
                <a:latin typeface="Helen Bg Light" panose="02000003080000020004" pitchFamily="50" charset="-52"/>
              </a:rPr>
              <a:t>Министерския </a:t>
            </a:r>
            <a:r>
              <a:rPr lang="bg-BG" sz="18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съвет</a:t>
            </a:r>
            <a:r>
              <a:rPr lang="en-US" sz="18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 </a:t>
            </a:r>
            <a:endParaRPr lang="bg-BG" sz="1800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bg-BG" sz="18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тел.: 02/940 29 18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sz="18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email: </a:t>
            </a:r>
            <a:r>
              <a:rPr lang="en-US" sz="1800" dirty="0" smtClean="0">
                <a:solidFill>
                  <a:srgbClr val="595959"/>
                </a:solidFill>
                <a:latin typeface="Helen Bg Light" panose="02000003080000020004" pitchFamily="50" charset="-52"/>
                <a:hlinkClick r:id="rId3"/>
              </a:rPr>
              <a:t>r.velichkova@government.bg</a:t>
            </a:r>
            <a:r>
              <a:rPr lang="en-US" sz="18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 </a:t>
            </a:r>
            <a:endParaRPr lang="en-US" sz="1800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03" y="5755406"/>
            <a:ext cx="2090187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735" y="5676473"/>
            <a:ext cx="2157598" cy="81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 Same Side Corner Rectangle 8"/>
          <p:cNvSpPr/>
          <p:nvPr/>
        </p:nvSpPr>
        <p:spPr>
          <a:xfrm rot="10800000">
            <a:off x="745435" y="1077"/>
            <a:ext cx="5613982" cy="2077702"/>
          </a:xfrm>
          <a:prstGeom prst="round2SameRect">
            <a:avLst/>
          </a:prstGeom>
          <a:solidFill>
            <a:srgbClr val="A3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bg-BG" dirty="0"/>
          </a:p>
        </p:txBody>
      </p:sp>
      <p:sp>
        <p:nvSpPr>
          <p:cNvPr id="10" name="Round Same Side Corner Rectangle 9"/>
          <p:cNvSpPr/>
          <p:nvPr/>
        </p:nvSpPr>
        <p:spPr>
          <a:xfrm>
            <a:off x="856941" y="6518629"/>
            <a:ext cx="5606947" cy="339371"/>
          </a:xfrm>
          <a:prstGeom prst="round2SameRect">
            <a:avLst/>
          </a:prstGeom>
          <a:solidFill>
            <a:srgbClr val="A3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796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957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8617" y="0"/>
            <a:ext cx="9143999" cy="845460"/>
          </a:xfrm>
          <a:prstGeom prst="roundRect">
            <a:avLst/>
          </a:prstGeom>
          <a:solidFill>
            <a:srgbClr val="93A90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b="1" smtClean="0">
                <a:solidFill>
                  <a:prstClr val="white"/>
                </a:solidFill>
                <a:latin typeface="Calibri"/>
              </a:rPr>
              <a:t>ПЛАТФОРМА ЗА ДОСТЪП ДО ОБЩЕСТВЕНА ИНФОРМАЦИЯ </a:t>
            </a:r>
            <a:endParaRPr lang="bg-BG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323528" y="1484784"/>
            <a:ext cx="8424936" cy="40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sz="2000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</a:pP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1. </a:t>
            </a:r>
            <a:r>
              <a:rPr lang="ru-RU" sz="2000" b="1" dirty="0">
                <a:solidFill>
                  <a:srgbClr val="595959"/>
                </a:solidFill>
                <a:latin typeface="Helen Bg Light" panose="02000003080000020004" pitchFamily="50" charset="-52"/>
              </a:rPr>
              <a:t>О</a:t>
            </a:r>
            <a:r>
              <a:rPr lang="ru-RU" sz="2000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снование</a:t>
            </a: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 за създававане – чл. 15 «в» от Закона за достъп до обществена инфорамация</a:t>
            </a:r>
            <a:endParaRPr lang="ru-RU" sz="2000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342900" indent="-342900" algn="just" defTabSz="891859" fontAlgn="base">
              <a:spcAft>
                <a:spcPct val="0"/>
              </a:spcAft>
              <a:buFont typeface="Wingdings" panose="05000000000000000000" pitchFamily="2" charset="2"/>
              <a:buAutoNum type="arabicPeriod"/>
            </a:pPr>
            <a:endParaRPr lang="ru-RU" sz="2000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ctr" fontAlgn="ctr"/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«</a:t>
            </a:r>
            <a:r>
              <a:rPr lang="ru-RU" sz="2000" i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Администрацията </a:t>
            </a:r>
            <a:r>
              <a:rPr lang="ru-RU" sz="2000" i="1" dirty="0">
                <a:solidFill>
                  <a:srgbClr val="595959"/>
                </a:solidFill>
                <a:latin typeface="Helen Bg Light" panose="02000003080000020004" pitchFamily="50" charset="-52"/>
              </a:rPr>
              <a:t>на Министерския съвет създава и поддържа платформа за достъп до обществена </a:t>
            </a:r>
            <a:r>
              <a:rPr lang="ru-RU" sz="2000" i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информация</a:t>
            </a: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»</a:t>
            </a:r>
          </a:p>
          <a:p>
            <a:pPr algn="ctr" fontAlgn="ctr"/>
            <a:endParaRPr lang="ru-RU" sz="2000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fontAlgn="ctr"/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2. </a:t>
            </a:r>
            <a:r>
              <a:rPr lang="ru-RU" sz="2000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Предназначение</a:t>
            </a: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 - </a:t>
            </a:r>
            <a:r>
              <a:rPr lang="ru-RU" sz="2000" dirty="0">
                <a:solidFill>
                  <a:srgbClr val="595959"/>
                </a:solidFill>
                <a:latin typeface="Helen Bg Light" panose="02000003080000020004" pitchFamily="50" charset="-52"/>
              </a:rPr>
              <a:t>единна, централна, публична уеб базирана информационна система за заявяване на достъп и публикуване на обществена информация</a:t>
            </a:r>
            <a:endParaRPr lang="ru-RU" sz="2000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fontAlgn="ctr"/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7985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" y="0"/>
            <a:ext cx="9143999" cy="1052736"/>
          </a:xfrm>
          <a:prstGeom prst="roundRect">
            <a:avLst/>
          </a:prstGeom>
          <a:solidFill>
            <a:srgbClr val="93A90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b="1" dirty="0">
                <a:solidFill>
                  <a:srgbClr val="595959"/>
                </a:solidFill>
                <a:latin typeface="Helen Bg Light" panose="02000003080000020004" pitchFamily="50" charset="-52"/>
              </a:rPr>
              <a:t>ПРОЕКТ „Подобряване на процесите, свързани с предоставянето, достъпа и повторното използване на информацията от обществения сектор“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9368" y="1916832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rgbClr val="595959"/>
                </a:solidFill>
                <a:latin typeface="Helen Bg Light" panose="02000003080000020004" pitchFamily="50" charset="-52"/>
              </a:rPr>
              <a:t>Портал за отворени данни </a:t>
            </a:r>
            <a:r>
              <a:rPr lang="en-US" dirty="0">
                <a:solidFill>
                  <a:srgbClr val="595959"/>
                </a:solidFill>
                <a:latin typeface="Helen Bg Light" panose="02000003080000020004" pitchFamily="50" charset="-52"/>
                <a:hlinkClick r:id="rId3"/>
              </a:rPr>
              <a:t>https://data.egov.bg/</a:t>
            </a:r>
            <a:endParaRPr lang="bg-BG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3936554"/>
            <a:ext cx="4104456" cy="27328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36096" y="4581128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rgbClr val="595959"/>
                </a:solidFill>
                <a:latin typeface="Helen Bg Light" panose="02000003080000020004" pitchFamily="50" charset="-52"/>
              </a:rPr>
              <a:t>Платформа за достъп до обществена информация </a:t>
            </a:r>
            <a:r>
              <a:rPr lang="en-US" b="1" dirty="0">
                <a:solidFill>
                  <a:srgbClr val="595959"/>
                </a:solidFill>
                <a:latin typeface="Helen Bg Light" panose="02000003080000020004" pitchFamily="50" charset="-52"/>
                <a:hlinkClick r:id="rId5"/>
              </a:rPr>
              <a:t>https://pitay.government.bg/PDoiExt/</a:t>
            </a:r>
            <a:r>
              <a:rPr lang="bg-BG" b="1" dirty="0">
                <a:solidFill>
                  <a:srgbClr val="595959"/>
                </a:solidFill>
                <a:latin typeface="Helen Bg Light" panose="02000003080000020004" pitchFamily="50" charset="-52"/>
              </a:rPr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7984" y="1268760"/>
            <a:ext cx="3888432" cy="237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4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8617" y="0"/>
            <a:ext cx="9143999" cy="845460"/>
          </a:xfrm>
          <a:prstGeom prst="roundRect">
            <a:avLst/>
          </a:prstGeom>
          <a:solidFill>
            <a:srgbClr val="93A90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b="1" smtClean="0">
                <a:solidFill>
                  <a:prstClr val="white"/>
                </a:solidFill>
                <a:latin typeface="Calibri"/>
              </a:rPr>
              <a:t>ПЛАТФОРМА ЗА ДОСТЪП ДО ОБЩЕСТВЕНА ИНФОРМАЦИЯ </a:t>
            </a:r>
            <a:endParaRPr lang="bg-BG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323528" y="1484784"/>
            <a:ext cx="8424936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Какво може да се прави на Платформата: 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285750" indent="-285750" algn="just" defTabSz="891859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Да се </a:t>
            </a:r>
            <a:r>
              <a:rPr lang="ru-RU" sz="2000" u="sng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подават заявления </a:t>
            </a: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за достъп до обществена информация от граждани и юридически лица;</a:t>
            </a:r>
          </a:p>
          <a:p>
            <a:pPr marL="285750" indent="-285750" algn="just" defTabSz="891859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285750" indent="-285750" algn="just" defTabSz="891859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Да се </a:t>
            </a:r>
            <a:r>
              <a:rPr lang="ru-RU" sz="2000" u="sng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получават отговори </a:t>
            </a: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по подадени заявления, като предоставената в отговор на заявление обществена информация е </a:t>
            </a:r>
            <a:r>
              <a:rPr lang="ru-RU" sz="2000" u="sng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публична и достъпна;</a:t>
            </a:r>
          </a:p>
          <a:p>
            <a:pPr marL="285750" indent="-285750" algn="just" defTabSz="891859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285750" indent="-285750" algn="just" defTabSz="891859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Да се </a:t>
            </a:r>
            <a:r>
              <a:rPr lang="ru-RU" sz="2000" u="sng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търси</a:t>
            </a: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 обществена информация по определени тематики;</a:t>
            </a:r>
          </a:p>
          <a:p>
            <a:pPr marL="285750" indent="-285750" algn="just" defTabSz="891859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285750" indent="-285750" algn="just" defTabSz="891859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Да се </a:t>
            </a:r>
            <a:r>
              <a:rPr lang="ru-RU" sz="2000" u="sng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извлича</a:t>
            </a:r>
            <a:r>
              <a:rPr lang="ru-RU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 статистическа информация </a:t>
            </a:r>
            <a:r>
              <a:rPr lang="bg-BG" sz="2000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по различни показатели</a:t>
            </a:r>
            <a:endParaRPr lang="ru-RU" sz="2000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1146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8617" y="0"/>
            <a:ext cx="9143999" cy="845460"/>
          </a:xfrm>
          <a:prstGeom prst="roundRect">
            <a:avLst/>
          </a:prstGeom>
          <a:solidFill>
            <a:srgbClr val="93A90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b="1" smtClean="0">
                <a:solidFill>
                  <a:prstClr val="white"/>
                </a:solidFill>
                <a:latin typeface="Calibri"/>
              </a:rPr>
              <a:t>ПЛАТФОРМА ЗА ДОСТЪП ДО ОБЩЕСТВЕНА ИНФОРМАЦИЯ </a:t>
            </a:r>
            <a:endParaRPr lang="bg-BG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539552" y="1484784"/>
            <a:ext cx="8208912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Кои са задължените субекти на Платформата: 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en-US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bg-BG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Чл. 15 „в“ от ЗДОИ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.......(3) Всеки </a:t>
            </a: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задължен субект по чл. 3, ал. 1 (</a:t>
            </a:r>
            <a:r>
              <a:rPr lang="ru-RU" i="1" dirty="0">
                <a:solidFill>
                  <a:srgbClr val="595959"/>
                </a:solidFill>
                <a:latin typeface="Helen Bg Light" panose="02000003080000020004" pitchFamily="50" charset="-52"/>
              </a:rPr>
              <a:t>държавните органи, техните териториални </a:t>
            </a:r>
            <a:r>
              <a:rPr lang="ru-RU" i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звена</a:t>
            </a: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 </a:t>
            </a:r>
            <a:r>
              <a:rPr lang="ru-RU" i="1" dirty="0">
                <a:solidFill>
                  <a:srgbClr val="595959"/>
                </a:solidFill>
                <a:latin typeface="Helen Bg Light" panose="02000003080000020004" pitchFamily="50" charset="-52"/>
              </a:rPr>
              <a:t>и органите на местното </a:t>
            </a:r>
            <a:r>
              <a:rPr lang="ru-RU" i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самоуправление</a:t>
            </a: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)  </a:t>
            </a: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публикува на платформата по ал. 1 подадените чрез платформата заявления, решенията по тях и предоставената обществена информация при спазване на изискванията за защита на личните данни по отношение на данните на заявителя.</a:t>
            </a:r>
            <a:endParaRPr lang="ru-RU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4149081"/>
            <a:ext cx="5184576" cy="21602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4593217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Интеграция с Административния регистър на ИИСДА </a:t>
            </a:r>
            <a:endParaRPr lang="bg-BG" b="1" dirty="0">
              <a:solidFill>
                <a:schemeClr val="accent3">
                  <a:lumMod val="50000"/>
                </a:schemeClr>
              </a:solidFill>
              <a:latin typeface="Helen Bg Light" panose="02000003080000020004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03968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8617" y="0"/>
            <a:ext cx="9143999" cy="845460"/>
          </a:xfrm>
          <a:prstGeom prst="roundRect">
            <a:avLst/>
          </a:prstGeom>
          <a:solidFill>
            <a:srgbClr val="93A90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b="1" smtClean="0">
                <a:solidFill>
                  <a:prstClr val="white"/>
                </a:solidFill>
                <a:latin typeface="Calibri"/>
              </a:rPr>
              <a:t>ПЛАТФОРМА ЗА ДОСТЪП ДО ОБЩЕСТВЕНА ИНФОРМАЦИЯ </a:t>
            </a:r>
            <a:endParaRPr lang="bg-BG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443833" y="966246"/>
            <a:ext cx="82089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Как е изградена Платформата: 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en-US" dirty="0" smtClean="0">
              <a:solidFill>
                <a:schemeClr val="accent3">
                  <a:lumMod val="50000"/>
                </a:schemeClr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chemeClr val="accent3">
                  <a:lumMod val="50000"/>
                </a:schemeClr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dirty="0">
              <a:solidFill>
                <a:schemeClr val="accent3">
                  <a:lumMod val="50000"/>
                </a:schemeClr>
              </a:solidFill>
              <a:latin typeface="Helen Bg Light" panose="02000003080000020004" pitchFamily="50" charset="-5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484784"/>
            <a:ext cx="3491642" cy="23243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2132856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bg-BG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Потребителски панел </a:t>
            </a:r>
            <a:r>
              <a:rPr lang="en-US" b="1" dirty="0" smtClean="0">
                <a:solidFill>
                  <a:srgbClr val="595959"/>
                </a:solidFill>
                <a:latin typeface="Helen Bg Light" panose="02000003080000020004" pitchFamily="50" charset="-52"/>
                <a:hlinkClick r:id="rId4"/>
              </a:rPr>
              <a:t>https</a:t>
            </a:r>
            <a:r>
              <a:rPr lang="en-US" b="1" dirty="0">
                <a:solidFill>
                  <a:srgbClr val="595959"/>
                </a:solidFill>
                <a:latin typeface="Helen Bg Light" panose="02000003080000020004" pitchFamily="50" charset="-52"/>
                <a:hlinkClick r:id="rId4"/>
              </a:rPr>
              <a:t>://pitay.government.bg/PDoiExt/</a:t>
            </a:r>
            <a:r>
              <a:rPr lang="bg-BG" b="1" dirty="0">
                <a:solidFill>
                  <a:srgbClr val="595959"/>
                </a:solidFill>
                <a:latin typeface="Helen Bg Light" panose="02000003080000020004" pitchFamily="50" charset="-52"/>
              </a:rPr>
              <a:t> </a:t>
            </a:r>
            <a:endParaRPr lang="bg-BG" b="1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3162" y="4221088"/>
            <a:ext cx="4883319" cy="21886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4725144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Административен </a:t>
            </a:r>
            <a:r>
              <a:rPr lang="bg-BG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панел - </a:t>
            </a:r>
            <a:r>
              <a:rPr lang="en-US" b="1" dirty="0">
                <a:solidFill>
                  <a:srgbClr val="595959"/>
                </a:solidFill>
                <a:latin typeface="Helen Bg Light" panose="02000003080000020004" pitchFamily="50" charset="-52"/>
                <a:hlinkClick r:id="rId6"/>
              </a:rPr>
              <a:t>https://</a:t>
            </a:r>
            <a:r>
              <a:rPr lang="en-US" b="1" dirty="0" smtClean="0">
                <a:solidFill>
                  <a:srgbClr val="595959"/>
                </a:solidFill>
                <a:latin typeface="Helen Bg Light" panose="02000003080000020004" pitchFamily="50" charset="-52"/>
                <a:hlinkClick r:id="rId6"/>
              </a:rPr>
              <a:t>pitay.government.bg/PDoi</a:t>
            </a:r>
            <a:r>
              <a:rPr lang="bg-BG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 </a:t>
            </a:r>
            <a:endParaRPr lang="bg-BG" b="1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7861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8617" y="0"/>
            <a:ext cx="9143999" cy="845460"/>
          </a:xfrm>
          <a:prstGeom prst="roundRect">
            <a:avLst/>
          </a:prstGeom>
          <a:solidFill>
            <a:srgbClr val="93A90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b="1" smtClean="0">
                <a:solidFill>
                  <a:prstClr val="white"/>
                </a:solidFill>
                <a:latin typeface="Calibri"/>
              </a:rPr>
              <a:t>ПЛАТФОРМА ЗА ДОСТЪП ДО ОБЩЕСТВЕНА ИНФОРМАЦИЯ </a:t>
            </a:r>
            <a:endParaRPr lang="bg-BG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323528" y="1484784"/>
            <a:ext cx="842493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Видове администратори: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342900" indent="-342900" algn="just" defTabSz="891859" fontAlgn="base">
              <a:spcAft>
                <a:spcPct val="0"/>
              </a:spcAft>
              <a:buFont typeface="Wingdings" panose="05000000000000000000" pitchFamily="2" charset="2"/>
              <a:buAutoNum type="arabicPeriod"/>
            </a:pPr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Администратори </a:t>
            </a:r>
            <a:r>
              <a:rPr lang="ru-RU" b="1" u="sng" dirty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на платформата</a:t>
            </a:r>
            <a:r>
              <a:rPr lang="ru-RU" b="1" dirty="0">
                <a:solidFill>
                  <a:srgbClr val="595959"/>
                </a:solidFill>
                <a:latin typeface="Helen Bg Light" panose="02000003080000020004" pitchFamily="50" charset="-52"/>
              </a:rPr>
              <a:t>. </a:t>
            </a: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Администратори на платформата са лица от администрацията на Министерски съвет (МС), определени да поддържат платформата. Имат пълни администраторски права, вкл. да управляват профилите и всичките други секции и т.н</a:t>
            </a: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.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3645024"/>
            <a:ext cx="4968553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1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8617" y="0"/>
            <a:ext cx="9143999" cy="845460"/>
          </a:xfrm>
          <a:prstGeom prst="roundRect">
            <a:avLst/>
          </a:prstGeom>
          <a:solidFill>
            <a:srgbClr val="93A90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b="1" dirty="0" smtClean="0">
                <a:solidFill>
                  <a:prstClr val="white"/>
                </a:solidFill>
                <a:latin typeface="Helen Bg"/>
              </a:rPr>
              <a:t>ПЛАТФОРМА ЗА ДОСТЪП ДО ОБЩЕСТВЕНА ИНФОРМАЦИЯ</a:t>
            </a:r>
            <a:endParaRPr lang="bg-BG" sz="2000" b="1" dirty="0">
              <a:solidFill>
                <a:prstClr val="white"/>
              </a:solidFill>
              <a:latin typeface="Helen Bg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323528" y="1484784"/>
            <a:ext cx="8424936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Видове администратори: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2. Адиминистратори - </a:t>
            </a:r>
            <a:r>
              <a:rPr lang="ru-RU" b="1" dirty="0">
                <a:solidFill>
                  <a:srgbClr val="595959"/>
                </a:solidFill>
                <a:latin typeface="Helen Bg Light" panose="02000003080000020004" pitchFamily="50" charset="-52"/>
              </a:rPr>
              <a:t>м</a:t>
            </a:r>
            <a:r>
              <a:rPr lang="ru-RU" b="1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одератори  или </a:t>
            </a:r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модератори на профили. </a:t>
            </a: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Имат </a:t>
            </a: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права за обработка на само заявленията, които са подадени към задължения субект когото представляват</a:t>
            </a: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.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1" y="2780928"/>
            <a:ext cx="734481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8617" y="0"/>
            <a:ext cx="9143999" cy="845460"/>
          </a:xfrm>
          <a:prstGeom prst="roundRect">
            <a:avLst/>
          </a:prstGeom>
          <a:solidFill>
            <a:srgbClr val="93A90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89185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b="1" dirty="0" smtClean="0">
                <a:solidFill>
                  <a:prstClr val="white"/>
                </a:solidFill>
                <a:latin typeface="Calibri"/>
              </a:rPr>
              <a:t>ПЛАТФОРМА ЗА ДОСТЪП ДО ОБЩЕСТВЕНА ИНФОРМАЦИЯ</a:t>
            </a:r>
            <a:endParaRPr lang="bg-BG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323528" y="1484784"/>
            <a:ext cx="8424936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Видове администратори:</a:t>
            </a: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3.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Как се става модератор на профил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Helen Bg Light" panose="02000003080000020004" pitchFamily="50" charset="-52"/>
              </a:rPr>
              <a:t>на Платформата :</a:t>
            </a:r>
          </a:p>
          <a:p>
            <a:pPr algn="just" defTabSz="891859" fontAlgn="base">
              <a:spcAft>
                <a:spcPct val="0"/>
              </a:spcAft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</a:pP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с</a:t>
            </a: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 изпращане на писмо до администратора на Платформата от АМС, вкл. следната информация: </a:t>
            </a:r>
          </a:p>
          <a:p>
            <a:pPr algn="just" defTabSz="891859" fontAlgn="base">
              <a:spcAft>
                <a:spcPct val="0"/>
              </a:spcAft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marL="742950" lvl="1" indent="-285750" algn="just" defTabSz="891859" fontAlgn="base"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имената </a:t>
            </a: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на служителя; </a:t>
            </a:r>
          </a:p>
          <a:p>
            <a:pPr marL="742950" lvl="1" indent="-285750" algn="just" defTabSz="891859" fontAlgn="base"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длъжност </a:t>
            </a: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и звено; </a:t>
            </a:r>
          </a:p>
          <a:p>
            <a:pPr marL="742950" lvl="1" indent="-285750" algn="just" defTabSz="891859" fontAlgn="base"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е</a:t>
            </a: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лектронна </a:t>
            </a: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поща и  телефон за връзка; </a:t>
            </a:r>
          </a:p>
          <a:p>
            <a:pPr marL="742950" lvl="1" indent="-285750" algn="just" defTabSz="891859" fontAlgn="base"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копие </a:t>
            </a:r>
            <a:r>
              <a:rPr lang="ru-RU" dirty="0">
                <a:solidFill>
                  <a:srgbClr val="595959"/>
                </a:solidFill>
                <a:latin typeface="Helen Bg Light" panose="02000003080000020004" pitchFamily="50" charset="-52"/>
              </a:rPr>
              <a:t>от заповед за определяне на съответния служител/и за модератор на профила </a:t>
            </a:r>
            <a:r>
              <a:rPr lang="ru-RU" dirty="0" smtClean="0">
                <a:solidFill>
                  <a:srgbClr val="595959"/>
                </a:solidFill>
                <a:latin typeface="Helen Bg Light" panose="02000003080000020004" pitchFamily="50" charset="-52"/>
              </a:rPr>
              <a:t>на съответната институция</a:t>
            </a:r>
          </a:p>
          <a:p>
            <a:pPr lvl="1" algn="ctr" defTabSz="891859" fontAlgn="base"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ru-RU" dirty="0" smtClean="0">
              <a:solidFill>
                <a:srgbClr val="595959"/>
              </a:solidFill>
              <a:latin typeface="Helen Bg Light" panose="02000003080000020004" pitchFamily="50" charset="-52"/>
            </a:endParaRPr>
          </a:p>
          <a:p>
            <a:pPr algn="just" defTabSz="891859" fontAlgn="base">
              <a:spcAft>
                <a:spcPct val="0"/>
              </a:spcAft>
              <a:buFont typeface="Wingdings" panose="05000000000000000000" pitchFamily="2" charset="2"/>
            </a:pPr>
            <a:endParaRPr lang="bg-BG" dirty="0">
              <a:solidFill>
                <a:srgbClr val="595959"/>
              </a:solidFill>
              <a:latin typeface="Helen Bg Light" panose="02000003080000020004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6824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4648</TotalTime>
  <Words>535</Words>
  <Application>Microsoft Office PowerPoint</Application>
  <PresentationFormat>On-screen Show (4:3)</PresentationFormat>
  <Paragraphs>93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Helen Bg</vt:lpstr>
      <vt:lpstr>Helen Bg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ОПЕРАТИВНА ПРОГРАМА „ДОБРО УПРАВЛЕНИЕ“</dc:title>
  <dc:creator>Милена Виденова</dc:creator>
  <cp:lastModifiedBy>Ралица Величкова</cp:lastModifiedBy>
  <cp:revision>402</cp:revision>
  <cp:lastPrinted>2019-06-26T15:34:32Z</cp:lastPrinted>
  <dcterms:created xsi:type="dcterms:W3CDTF">2015-01-20T13:18:04Z</dcterms:created>
  <dcterms:modified xsi:type="dcterms:W3CDTF">2019-06-26T15:39:49Z</dcterms:modified>
</cp:coreProperties>
</file>